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21188-AD79-47C6-AC22-18EBA9B07EC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F4EDE-2798-4F1A-BC09-65E01513AE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F4EDE-2798-4F1A-BC09-65E01513AE9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7C3F0-AAC7-4FD2-A73C-D755DDF3EBFE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0A6C2-CAB6-450F-9C25-CE6BE36025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Bell Work 5.3</a:t>
            </a:r>
            <a:b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Unscramble the following sentences.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700" dirty="0" err="1" smtClean="0"/>
              <a:t>familia</a:t>
            </a:r>
            <a:r>
              <a:rPr lang="en-US" sz="3700" dirty="0" smtClean="0"/>
              <a:t>/</a:t>
            </a:r>
            <a:r>
              <a:rPr lang="en-US" sz="3700" dirty="0" err="1" smtClean="0"/>
              <a:t>es</a:t>
            </a:r>
            <a:r>
              <a:rPr lang="en-US" sz="3700" dirty="0" smtClean="0"/>
              <a:t>/</a:t>
            </a:r>
            <a:r>
              <a:rPr lang="en-US" sz="3700" dirty="0" err="1" smtClean="0"/>
              <a:t>grande</a:t>
            </a:r>
            <a:r>
              <a:rPr lang="en-US" sz="3700" dirty="0" smtClean="0"/>
              <a:t>/mi</a:t>
            </a:r>
          </a:p>
          <a:p>
            <a:pPr marL="514350" indent="-514350">
              <a:buAutoNum type="arabicPeriod"/>
            </a:pPr>
            <a:r>
              <a:rPr lang="en-US" sz="3700" dirty="0" err="1" smtClean="0"/>
              <a:t>nuestros</a:t>
            </a:r>
            <a:r>
              <a:rPr lang="en-US" sz="3700" dirty="0" smtClean="0"/>
              <a:t>/son/</a:t>
            </a:r>
            <a:r>
              <a:rPr lang="en-US" sz="3700" dirty="0" err="1" smtClean="0"/>
              <a:t>rojos</a:t>
            </a:r>
            <a:r>
              <a:rPr lang="en-US" sz="3700" dirty="0" smtClean="0"/>
              <a:t>/</a:t>
            </a:r>
            <a:r>
              <a:rPr lang="en-US" sz="3700" dirty="0" err="1" smtClean="0"/>
              <a:t>lápices</a:t>
            </a:r>
            <a:endParaRPr lang="en-US" sz="3700" dirty="0" smtClean="0"/>
          </a:p>
          <a:p>
            <a:pPr marL="514350" indent="-514350">
              <a:buAutoNum type="arabicPeriod"/>
            </a:pPr>
            <a:r>
              <a:rPr lang="en-US" sz="3700" dirty="0" err="1" smtClean="0"/>
              <a:t>clase</a:t>
            </a:r>
            <a:r>
              <a:rPr lang="en-US" sz="3700" dirty="0" smtClean="0"/>
              <a:t>/</a:t>
            </a:r>
            <a:r>
              <a:rPr lang="en-US" sz="3700" dirty="0" err="1" smtClean="0"/>
              <a:t>f</a:t>
            </a:r>
            <a:r>
              <a:rPr lang="en-US" sz="3700" dirty="0" err="1" smtClean="0"/>
              <a:t>ácil</a:t>
            </a:r>
            <a:r>
              <a:rPr lang="en-US" sz="3700" dirty="0" smtClean="0"/>
              <a:t>/</a:t>
            </a:r>
            <a:r>
              <a:rPr lang="en-US" sz="3700" dirty="0" err="1" smtClean="0"/>
              <a:t>tu</a:t>
            </a:r>
            <a:r>
              <a:rPr lang="en-US" sz="3700" dirty="0" smtClean="0"/>
              <a:t>/de/</a:t>
            </a:r>
            <a:r>
              <a:rPr lang="en-US" sz="3700" dirty="0" err="1" smtClean="0"/>
              <a:t>es</a:t>
            </a:r>
            <a:r>
              <a:rPr lang="en-US" sz="3700" dirty="0" smtClean="0"/>
              <a:t>/</a:t>
            </a:r>
            <a:r>
              <a:rPr lang="en-US" sz="3700" dirty="0" err="1" smtClean="0"/>
              <a:t>español</a:t>
            </a:r>
            <a:endParaRPr lang="en-US" sz="3700" dirty="0" smtClean="0"/>
          </a:p>
          <a:p>
            <a:pPr marL="514350" indent="-514350">
              <a:buAutoNum type="arabicPeriod"/>
            </a:pPr>
            <a:r>
              <a:rPr lang="en-US" sz="3700" dirty="0" err="1" smtClean="0"/>
              <a:t>sus</a:t>
            </a:r>
            <a:r>
              <a:rPr lang="en-US" sz="3700" dirty="0" smtClean="0"/>
              <a:t>/</a:t>
            </a:r>
            <a:r>
              <a:rPr lang="en-US" sz="3700" dirty="0" err="1" smtClean="0"/>
              <a:t>muy</a:t>
            </a:r>
            <a:r>
              <a:rPr lang="en-US" sz="3700" dirty="0" smtClean="0"/>
              <a:t>/no/</a:t>
            </a:r>
            <a:r>
              <a:rPr lang="en-US" sz="3700" dirty="0" err="1" smtClean="0"/>
              <a:t>libros</a:t>
            </a:r>
            <a:r>
              <a:rPr lang="en-US" sz="3700" dirty="0" smtClean="0"/>
              <a:t>/son/</a:t>
            </a:r>
            <a:r>
              <a:rPr lang="en-US" sz="3700" dirty="0" err="1" smtClean="0"/>
              <a:t>interesantes</a:t>
            </a:r>
            <a:endParaRPr lang="en-US" sz="3700" dirty="0" smtClean="0"/>
          </a:p>
          <a:p>
            <a:pPr marL="514350" indent="-514350">
              <a:buAutoNum type="arabicPeriod"/>
            </a:pPr>
            <a:r>
              <a:rPr lang="en-US" sz="3700" dirty="0" err="1"/>
              <a:t>c</a:t>
            </a:r>
            <a:r>
              <a:rPr lang="en-US" sz="3700" dirty="0" err="1" smtClean="0"/>
              <a:t>afetería</a:t>
            </a:r>
            <a:r>
              <a:rPr lang="en-US" sz="3700" dirty="0" smtClean="0"/>
              <a:t>/comida/y/</a:t>
            </a:r>
            <a:r>
              <a:rPr lang="en-US" sz="3700" dirty="0" err="1" smtClean="0"/>
              <a:t>nuestra</a:t>
            </a:r>
            <a:r>
              <a:rPr lang="en-US" sz="3700" dirty="0" smtClean="0"/>
              <a:t>/china/</a:t>
            </a:r>
            <a:r>
              <a:rPr lang="en-US" sz="3700" dirty="0" err="1" smtClean="0"/>
              <a:t>tiene</a:t>
            </a:r>
            <a:r>
              <a:rPr lang="en-US" sz="3700" dirty="0" smtClean="0"/>
              <a:t>/ </a:t>
            </a:r>
            <a:r>
              <a:rPr lang="en-US" sz="3700" dirty="0" err="1" smtClean="0"/>
              <a:t>italiana</a:t>
            </a:r>
            <a:endParaRPr lang="en-US" sz="3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Bell Work 5.3</a:t>
            </a:r>
            <a:b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Unscramble the following sentences.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700" dirty="0" smtClean="0"/>
              <a:t>Mi </a:t>
            </a:r>
            <a:r>
              <a:rPr lang="en-US" sz="3700" dirty="0" err="1" smtClean="0"/>
              <a:t>familia</a:t>
            </a:r>
            <a:r>
              <a:rPr lang="en-US" sz="3700" dirty="0" smtClean="0"/>
              <a:t> </a:t>
            </a:r>
            <a:r>
              <a:rPr lang="en-US" sz="3700" dirty="0" err="1" smtClean="0"/>
              <a:t>es</a:t>
            </a:r>
            <a:r>
              <a:rPr lang="en-US" sz="3700" dirty="0" smtClean="0"/>
              <a:t> </a:t>
            </a:r>
            <a:r>
              <a:rPr lang="en-US" sz="3700" dirty="0" err="1" smtClean="0"/>
              <a:t>grande</a:t>
            </a:r>
            <a:r>
              <a:rPr lang="en-US" sz="37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700" dirty="0" err="1" smtClean="0"/>
              <a:t>Nuestros</a:t>
            </a:r>
            <a:r>
              <a:rPr lang="en-US" sz="3700" dirty="0" smtClean="0"/>
              <a:t> </a:t>
            </a:r>
            <a:r>
              <a:rPr lang="en-US" sz="3700" dirty="0" err="1" smtClean="0"/>
              <a:t>lápices</a:t>
            </a:r>
            <a:r>
              <a:rPr lang="en-US" sz="3700" dirty="0" smtClean="0"/>
              <a:t> </a:t>
            </a:r>
            <a:r>
              <a:rPr lang="en-US" sz="3700" dirty="0" smtClean="0"/>
              <a:t>son </a:t>
            </a:r>
            <a:r>
              <a:rPr lang="en-US" sz="3700" dirty="0" err="1" smtClean="0"/>
              <a:t>rojos</a:t>
            </a:r>
            <a:r>
              <a:rPr lang="en-US" sz="3700" dirty="0"/>
              <a:t>.</a:t>
            </a:r>
            <a:endParaRPr lang="en-US" sz="3700" dirty="0" smtClean="0"/>
          </a:p>
          <a:p>
            <a:pPr marL="514350" indent="-514350">
              <a:buAutoNum type="arabicPeriod"/>
            </a:pPr>
            <a:r>
              <a:rPr lang="en-US" sz="3700" dirty="0" err="1" smtClean="0"/>
              <a:t>Tu</a:t>
            </a:r>
            <a:r>
              <a:rPr lang="en-US" sz="3700" dirty="0" smtClean="0"/>
              <a:t> </a:t>
            </a:r>
            <a:r>
              <a:rPr lang="en-US" sz="3700" dirty="0" err="1" smtClean="0"/>
              <a:t>clase</a:t>
            </a:r>
            <a:r>
              <a:rPr lang="en-US" sz="3700" dirty="0" smtClean="0"/>
              <a:t> de </a:t>
            </a:r>
            <a:r>
              <a:rPr lang="en-US" sz="3700" dirty="0" err="1" smtClean="0"/>
              <a:t>español</a:t>
            </a:r>
            <a:r>
              <a:rPr lang="en-US" sz="3700" dirty="0" smtClean="0"/>
              <a:t> </a:t>
            </a:r>
            <a:r>
              <a:rPr lang="en-US" sz="3700" dirty="0" err="1" smtClean="0"/>
              <a:t>es</a:t>
            </a:r>
            <a:r>
              <a:rPr lang="en-US" sz="3700" dirty="0" smtClean="0"/>
              <a:t> </a:t>
            </a:r>
            <a:r>
              <a:rPr lang="en-US" sz="3700" dirty="0" err="1" smtClean="0"/>
              <a:t>fácil</a:t>
            </a:r>
            <a:r>
              <a:rPr lang="en-US" sz="37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700" dirty="0" err="1" smtClean="0"/>
              <a:t>Sus</a:t>
            </a:r>
            <a:r>
              <a:rPr lang="en-US" sz="3700" dirty="0" smtClean="0"/>
              <a:t> </a:t>
            </a:r>
            <a:r>
              <a:rPr lang="en-US" sz="3700" dirty="0" err="1" smtClean="0"/>
              <a:t>libros</a:t>
            </a:r>
            <a:r>
              <a:rPr lang="en-US" sz="3700" dirty="0" smtClean="0"/>
              <a:t> son </a:t>
            </a:r>
            <a:r>
              <a:rPr lang="en-US" sz="3700" dirty="0" err="1" smtClean="0"/>
              <a:t>muy</a:t>
            </a:r>
            <a:r>
              <a:rPr lang="en-US" sz="3700" dirty="0" smtClean="0"/>
              <a:t> </a:t>
            </a:r>
            <a:r>
              <a:rPr lang="en-US" sz="3700" dirty="0" err="1" smtClean="0"/>
              <a:t>interesantes</a:t>
            </a:r>
            <a:r>
              <a:rPr lang="en-US" sz="3700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sz="3700" dirty="0" err="1" smtClean="0"/>
              <a:t>Nuestra</a:t>
            </a:r>
            <a:r>
              <a:rPr lang="en-US" sz="3700" dirty="0" smtClean="0"/>
              <a:t> </a:t>
            </a:r>
            <a:r>
              <a:rPr lang="en-US" sz="3700" dirty="0" err="1" smtClean="0"/>
              <a:t>cafetería</a:t>
            </a:r>
            <a:r>
              <a:rPr lang="en-US" sz="3700" dirty="0" smtClean="0"/>
              <a:t> </a:t>
            </a:r>
            <a:r>
              <a:rPr lang="en-US" sz="3700" dirty="0" err="1" smtClean="0"/>
              <a:t>tiene</a:t>
            </a:r>
            <a:r>
              <a:rPr lang="en-US" sz="3700" dirty="0" smtClean="0"/>
              <a:t> comida china y </a:t>
            </a:r>
            <a:r>
              <a:rPr lang="en-US" sz="3700" dirty="0" err="1" smtClean="0"/>
              <a:t>italiana</a:t>
            </a:r>
            <a:r>
              <a:rPr lang="en-US" sz="3700" dirty="0" smtClean="0"/>
              <a:t>. </a:t>
            </a:r>
            <a:endParaRPr lang="en-US" sz="37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Stem-change verbs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25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 have already learned some stem changing verbs. </a:t>
            </a:r>
          </a:p>
          <a:p>
            <a:pPr>
              <a:buNone/>
            </a:pPr>
            <a:r>
              <a:rPr lang="en-US" dirty="0" smtClean="0"/>
              <a:t>What was the name that we used to refer to stem changing verbs? (Think shoes!!)</a:t>
            </a:r>
          </a:p>
          <a:p>
            <a:pPr>
              <a:buNone/>
            </a:pPr>
            <a:r>
              <a:rPr lang="en-US" dirty="0" smtClean="0"/>
              <a:t>Can you think of some of the stem changing verbs we already learned?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stem changing/boot verbs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learned that the verb </a:t>
            </a:r>
            <a:r>
              <a:rPr lang="en-US" dirty="0" err="1" smtClean="0"/>
              <a:t>jugar</a:t>
            </a:r>
            <a:r>
              <a:rPr lang="en-US" dirty="0" smtClean="0"/>
              <a:t> is a stem changing verb. The “u” in the stem changes to a “</a:t>
            </a:r>
            <a:r>
              <a:rPr lang="en-US" dirty="0" err="1" smtClean="0"/>
              <a:t>ue</a:t>
            </a:r>
            <a:r>
              <a:rPr lang="en-US" dirty="0" smtClean="0"/>
              <a:t>” in all forms except the “</a:t>
            </a:r>
            <a:r>
              <a:rPr lang="en-US" dirty="0" err="1" smtClean="0"/>
              <a:t>nosotros</a:t>
            </a:r>
            <a:r>
              <a:rPr lang="en-US" dirty="0" smtClean="0"/>
              <a:t>” and “</a:t>
            </a:r>
            <a:r>
              <a:rPr lang="en-US" dirty="0" err="1" smtClean="0"/>
              <a:t>vosotros</a:t>
            </a:r>
            <a:r>
              <a:rPr lang="en-US" dirty="0" smtClean="0"/>
              <a:t>” forms.</a:t>
            </a:r>
          </a:p>
          <a:p>
            <a:pPr>
              <a:buNone/>
            </a:pPr>
            <a:r>
              <a:rPr lang="en-US" dirty="0" smtClean="0"/>
              <a:t>The same is true for the verb DORMIR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DORMIR- to sleep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610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err="1" smtClean="0"/>
                        <a:t>Yo</a:t>
                      </a:r>
                      <a:r>
                        <a:rPr lang="en-US" sz="3000" baseline="0" dirty="0" smtClean="0"/>
                        <a:t>               </a:t>
                      </a:r>
                    </a:p>
                    <a:p>
                      <a:pPr algn="ctr"/>
                      <a:endParaRPr lang="en-US" sz="3000" baseline="0" dirty="0" smtClean="0"/>
                    </a:p>
                    <a:p>
                      <a:pPr algn="ctr"/>
                      <a:r>
                        <a:rPr lang="en-US" sz="30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  <a:r>
                        <a:rPr lang="en-US" sz="3000" i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ue</a:t>
                      </a:r>
                      <a:r>
                        <a:rPr lang="en-US" sz="30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rmo</a:t>
                      </a:r>
                      <a:endParaRPr lang="en-US" sz="3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Nosotros</a:t>
                      </a:r>
                      <a:r>
                        <a:rPr lang="en-US" sz="3000" b="1" dirty="0" smtClean="0"/>
                        <a:t>/as</a:t>
                      </a:r>
                    </a:p>
                    <a:p>
                      <a:pPr algn="ctr"/>
                      <a:endParaRPr lang="en-US" sz="3000" dirty="0" smtClean="0"/>
                    </a:p>
                    <a:p>
                      <a:pPr algn="ctr"/>
                      <a:r>
                        <a:rPr lang="en-US" sz="3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dormimos</a:t>
                      </a:r>
                      <a:endParaRPr lang="en-US" sz="3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Tú</a:t>
                      </a:r>
                      <a:r>
                        <a:rPr lang="en-US" sz="3000" b="1" dirty="0" smtClean="0"/>
                        <a:t>                 </a:t>
                      </a:r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rmes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Vosotros</a:t>
                      </a:r>
                      <a:r>
                        <a:rPr lang="en-US" sz="3000" b="1" dirty="0" smtClean="0"/>
                        <a:t>/as</a:t>
                      </a:r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dormís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Él</a:t>
                      </a:r>
                      <a:r>
                        <a:rPr lang="en-US" sz="3000" b="1" dirty="0" smtClean="0"/>
                        <a:t>/Ella/</a:t>
                      </a:r>
                      <a:r>
                        <a:rPr lang="en-US" sz="3000" b="1" dirty="0" err="1" smtClean="0"/>
                        <a:t>Usted</a:t>
                      </a:r>
                      <a:endParaRPr lang="en-US" sz="3000" b="1" dirty="0" smtClean="0"/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rme</a:t>
                      </a:r>
                      <a:endParaRPr lang="en-US" sz="3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Ellos</a:t>
                      </a:r>
                      <a:r>
                        <a:rPr lang="en-US" sz="3000" b="1" dirty="0" smtClean="0"/>
                        <a:t>/</a:t>
                      </a:r>
                      <a:r>
                        <a:rPr lang="en-US" sz="3000" b="1" dirty="0" err="1" smtClean="0"/>
                        <a:t>Ellas</a:t>
                      </a:r>
                      <a:r>
                        <a:rPr lang="en-US" sz="3000" b="1" dirty="0" smtClean="0"/>
                        <a:t>/</a:t>
                      </a:r>
                      <a:r>
                        <a:rPr lang="en-US" sz="3000" b="1" dirty="0" err="1" smtClean="0"/>
                        <a:t>Ustedes</a:t>
                      </a:r>
                      <a:endParaRPr lang="en-US" sz="3000" b="1" dirty="0" smtClean="0"/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rmen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Other verbs that have this stem change are…</a:t>
            </a:r>
          </a:p>
          <a:p>
            <a:r>
              <a:rPr lang="en-US" b="1" dirty="0" err="1" smtClean="0"/>
              <a:t>almorzar</a:t>
            </a:r>
            <a:r>
              <a:rPr lang="en-US" b="1" dirty="0" smtClean="0"/>
              <a:t>- to have lunch</a:t>
            </a:r>
          </a:p>
          <a:p>
            <a:r>
              <a:rPr lang="en-US" b="1" dirty="0" err="1" smtClean="0"/>
              <a:t>volver</a:t>
            </a:r>
            <a:r>
              <a:rPr lang="en-US" b="1" dirty="0" smtClean="0"/>
              <a:t>- to go back or come back</a:t>
            </a:r>
          </a:p>
          <a:p>
            <a:r>
              <a:rPr lang="en-US" b="1" dirty="0" err="1" smtClean="0"/>
              <a:t>llover</a:t>
            </a:r>
            <a:r>
              <a:rPr lang="en-US" b="1" dirty="0" smtClean="0"/>
              <a:t>- to rain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Conjugate these verbs in your notebook right now. Be careful with endings!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Calimiento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Bell Work 5.4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Lupe ______ (</a:t>
            </a:r>
            <a:r>
              <a:rPr lang="en-US" dirty="0" err="1" smtClean="0"/>
              <a:t>volver</a:t>
            </a:r>
            <a:r>
              <a:rPr lang="en-US" dirty="0" smtClean="0"/>
              <a:t>) a casa </a:t>
            </a:r>
            <a:r>
              <a:rPr lang="en-US" dirty="0" err="1" smtClean="0"/>
              <a:t>temprano</a:t>
            </a:r>
            <a:r>
              <a:rPr lang="en-US" dirty="0" smtClean="0"/>
              <a:t>. No le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llegar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Mi </a:t>
            </a:r>
            <a:r>
              <a:rPr lang="en-US" dirty="0" err="1" smtClean="0"/>
              <a:t>hermana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 (</a:t>
            </a:r>
            <a:r>
              <a:rPr lang="en-US" dirty="0" err="1" smtClean="0"/>
              <a:t>dormir</a:t>
            </a:r>
            <a:r>
              <a:rPr lang="en-US" dirty="0" smtClean="0"/>
              <a:t>) </a:t>
            </a:r>
            <a:r>
              <a:rPr lang="en-US" dirty="0" err="1" smtClean="0"/>
              <a:t>hasta</a:t>
            </a:r>
            <a:r>
              <a:rPr lang="en-US" dirty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nueve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sábados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viento</a:t>
            </a:r>
            <a:r>
              <a:rPr lang="en-US" dirty="0" smtClean="0"/>
              <a:t> y ______ (</a:t>
            </a:r>
            <a:r>
              <a:rPr lang="en-US" dirty="0" err="1" smtClean="0"/>
              <a:t>llover</a:t>
            </a:r>
            <a:r>
              <a:rPr lang="en-US" dirty="0" smtClean="0"/>
              <a:t>) mucho </a:t>
            </a:r>
            <a:r>
              <a:rPr lang="en-US" dirty="0" err="1" smtClean="0"/>
              <a:t>hoy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 (</a:t>
            </a:r>
            <a:r>
              <a:rPr lang="en-US" dirty="0" err="1" smtClean="0"/>
              <a:t>jugar</a:t>
            </a:r>
            <a:r>
              <a:rPr lang="en-US" dirty="0" smtClean="0"/>
              <a:t>) al </a:t>
            </a:r>
            <a:r>
              <a:rPr lang="en-US" dirty="0" err="1" smtClean="0"/>
              <a:t>fútbol</a:t>
            </a:r>
            <a:r>
              <a:rPr lang="en-US" dirty="0" smtClean="0"/>
              <a:t> con </a:t>
            </a:r>
            <a:r>
              <a:rPr lang="en-US" dirty="0" err="1" smtClean="0"/>
              <a:t>mis</a:t>
            </a:r>
            <a:r>
              <a:rPr lang="en-US" dirty="0" smtClean="0"/>
              <a:t> amigos.</a:t>
            </a:r>
          </a:p>
          <a:p>
            <a:pPr marL="514350" indent="-514350">
              <a:buAutoNum type="arabicPeriod"/>
            </a:pPr>
            <a:r>
              <a:rPr lang="en-US" dirty="0" smtClean="0"/>
              <a:t>José y Alejandra </a:t>
            </a:r>
            <a:r>
              <a:rPr lang="en-US" dirty="0" err="1" smtClean="0"/>
              <a:t>siempre</a:t>
            </a:r>
            <a:r>
              <a:rPr lang="en-US" dirty="0" smtClean="0"/>
              <a:t> _____ (</a:t>
            </a:r>
            <a:r>
              <a:rPr lang="en-US" dirty="0" err="1" smtClean="0"/>
              <a:t>almorzar</a:t>
            </a:r>
            <a:r>
              <a:rPr lang="en-US" dirty="0" smtClean="0"/>
              <a:t>) en la </a:t>
            </a:r>
            <a:r>
              <a:rPr lang="en-US" dirty="0" err="1" smtClean="0"/>
              <a:t>cafetería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Boot/stem changing verbs: e-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The verb “</a:t>
            </a:r>
            <a:r>
              <a:rPr lang="en-US" b="1" dirty="0" err="1" smtClean="0"/>
              <a:t>querer</a:t>
            </a:r>
            <a:r>
              <a:rPr lang="en-US" b="1" dirty="0" smtClean="0"/>
              <a:t>” (to want) is an e-</a:t>
            </a:r>
            <a:r>
              <a:rPr lang="en-US" b="1" dirty="0" err="1" smtClean="0"/>
              <a:t>ie</a:t>
            </a:r>
            <a:r>
              <a:rPr lang="en-US" b="1" dirty="0" smtClean="0"/>
              <a:t> stem changing verb.</a:t>
            </a:r>
          </a:p>
          <a:p>
            <a:pPr>
              <a:buNone/>
            </a:pPr>
            <a:r>
              <a:rPr lang="en-US" b="1" dirty="0" smtClean="0"/>
              <a:t>Some verbs are boot verbs and have an e-</a:t>
            </a:r>
            <a:r>
              <a:rPr lang="en-US" b="1" dirty="0" err="1" smtClean="0"/>
              <a:t>ie</a:t>
            </a:r>
            <a:r>
              <a:rPr lang="en-US" b="1" dirty="0" smtClean="0"/>
              <a:t> stem change in all forms except the “</a:t>
            </a:r>
            <a:r>
              <a:rPr lang="en-US" b="1" dirty="0" err="1" smtClean="0"/>
              <a:t>nosotros</a:t>
            </a:r>
            <a:r>
              <a:rPr lang="en-US" b="1" dirty="0" smtClean="0"/>
              <a:t>” and “</a:t>
            </a:r>
            <a:r>
              <a:rPr lang="en-US" b="1" dirty="0" err="1" smtClean="0"/>
              <a:t>vosotros</a:t>
            </a:r>
            <a:r>
              <a:rPr lang="en-US" b="1" dirty="0" smtClean="0"/>
              <a:t>” form.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Some e-</a:t>
            </a:r>
            <a:r>
              <a:rPr lang="en-US" b="1" dirty="0" err="1" smtClean="0"/>
              <a:t>ie</a:t>
            </a:r>
            <a:r>
              <a:rPr lang="en-US" b="1" dirty="0" smtClean="0"/>
              <a:t> boot verbs are:</a:t>
            </a:r>
          </a:p>
          <a:p>
            <a:r>
              <a:rPr lang="en-US" b="1" dirty="0" err="1" smtClean="0"/>
              <a:t>Empezar</a:t>
            </a:r>
            <a:r>
              <a:rPr lang="en-US" b="1" dirty="0" smtClean="0"/>
              <a:t>- to begin/start</a:t>
            </a:r>
          </a:p>
          <a:p>
            <a:r>
              <a:rPr lang="en-US" b="1" dirty="0" err="1" smtClean="0"/>
              <a:t>Merendar</a:t>
            </a:r>
            <a:r>
              <a:rPr lang="en-US" b="1" dirty="0" smtClean="0"/>
              <a:t>- to have a snack</a:t>
            </a:r>
          </a:p>
          <a:p>
            <a:r>
              <a:rPr lang="en-US" b="1" dirty="0" err="1" smtClean="0"/>
              <a:t>Entender</a:t>
            </a:r>
            <a:r>
              <a:rPr lang="en-US" b="1" dirty="0" smtClean="0"/>
              <a:t>- to </a:t>
            </a:r>
            <a:r>
              <a:rPr lang="en-US" b="1" dirty="0" err="1" smtClean="0"/>
              <a:t>undestand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EMPEZAR- to begin/to start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610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err="1" smtClean="0"/>
                        <a:t>Yo</a:t>
                      </a:r>
                      <a:r>
                        <a:rPr lang="en-US" sz="3000" baseline="0" dirty="0" smtClean="0"/>
                        <a:t>               </a:t>
                      </a:r>
                    </a:p>
                    <a:p>
                      <a:pPr algn="ctr"/>
                      <a:endParaRPr lang="en-US" sz="3000" baseline="0" dirty="0" smtClean="0"/>
                    </a:p>
                    <a:p>
                      <a:pPr algn="ctr"/>
                      <a:r>
                        <a:rPr lang="en-US" sz="30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</a:t>
                      </a:r>
                      <a:r>
                        <a:rPr lang="en-US" sz="3000" i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ie</a:t>
                      </a:r>
                      <a:r>
                        <a:rPr lang="en-US" sz="30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zo</a:t>
                      </a:r>
                      <a:endParaRPr lang="en-US" sz="3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Nosotros</a:t>
                      </a:r>
                      <a:r>
                        <a:rPr lang="en-US" sz="3000" b="1" dirty="0" smtClean="0"/>
                        <a:t>/as</a:t>
                      </a:r>
                    </a:p>
                    <a:p>
                      <a:pPr algn="ctr"/>
                      <a:endParaRPr lang="en-US" sz="3000" dirty="0" smtClean="0"/>
                    </a:p>
                    <a:p>
                      <a:pPr algn="ctr"/>
                      <a:r>
                        <a:rPr lang="en-US" sz="3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empezamos</a:t>
                      </a:r>
                      <a:endParaRPr lang="en-US" sz="3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Tú</a:t>
                      </a:r>
                      <a:r>
                        <a:rPr lang="en-US" sz="3000" b="1" dirty="0" smtClean="0"/>
                        <a:t>                 </a:t>
                      </a:r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zas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Vosotros</a:t>
                      </a:r>
                      <a:r>
                        <a:rPr lang="en-US" sz="3000" b="1" dirty="0" smtClean="0"/>
                        <a:t>/as</a:t>
                      </a:r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empezáis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Él</a:t>
                      </a:r>
                      <a:r>
                        <a:rPr lang="en-US" sz="3000" b="1" dirty="0" smtClean="0"/>
                        <a:t>/Ella/</a:t>
                      </a:r>
                      <a:r>
                        <a:rPr lang="en-US" sz="3000" b="1" dirty="0" err="1" smtClean="0"/>
                        <a:t>Usted</a:t>
                      </a:r>
                      <a:endParaRPr lang="en-US" sz="3000" b="1" dirty="0" smtClean="0"/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za</a:t>
                      </a:r>
                      <a:endParaRPr lang="en-US" sz="3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 err="1" smtClean="0"/>
                        <a:t>Ellos</a:t>
                      </a:r>
                      <a:r>
                        <a:rPr lang="en-US" sz="3000" b="1" dirty="0" smtClean="0"/>
                        <a:t>/</a:t>
                      </a:r>
                      <a:r>
                        <a:rPr lang="en-US" sz="3000" b="1" dirty="0" err="1" smtClean="0"/>
                        <a:t>Ellas</a:t>
                      </a:r>
                      <a:r>
                        <a:rPr lang="en-US" sz="3000" b="1" dirty="0" smtClean="0"/>
                        <a:t>/</a:t>
                      </a:r>
                      <a:r>
                        <a:rPr lang="en-US" sz="3000" b="1" dirty="0" err="1" smtClean="0"/>
                        <a:t>Ustedes</a:t>
                      </a:r>
                      <a:endParaRPr lang="en-US" sz="3000" b="1" dirty="0" smtClean="0"/>
                    </a:p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</a:t>
                      </a:r>
                      <a:r>
                        <a:rPr lang="en-US" sz="3000" b="1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ie</a:t>
                      </a:r>
                      <a:r>
                        <a:rPr lang="en-US" sz="3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zan</a:t>
                      </a:r>
                      <a:endParaRPr lang="en-US" sz="3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352</Words>
  <Application>Microsoft Office PowerPoint</Application>
  <PresentationFormat>On-screen Show (4:3)</PresentationFormat>
  <Paragraphs>86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Calimiento- Bell Work 5.3 Unscramble the following sentences.</vt:lpstr>
      <vt:lpstr>Calimiento- Bell Work 5.3 Unscramble the following sentences.</vt:lpstr>
      <vt:lpstr>Stem-change verbs</vt:lpstr>
      <vt:lpstr>“o-ue” stem changing/boot verbs</vt:lpstr>
      <vt:lpstr>DORMIR- to sleep</vt:lpstr>
      <vt:lpstr>Otros verbos…</vt:lpstr>
      <vt:lpstr>Calimiento- Bell Work 5.4</vt:lpstr>
      <vt:lpstr>Boot/stem changing verbs: e-ie</vt:lpstr>
      <vt:lpstr>EMPEZAR- to begin/to start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Calimiento- Bell Work 5.3 Unscramble the following sentences.</dc:title>
  <dc:creator>Katie Ailtmar</dc:creator>
  <cp:lastModifiedBy>Katie Ailtmar</cp:lastModifiedBy>
  <cp:revision>4</cp:revision>
  <dcterms:created xsi:type="dcterms:W3CDTF">2009-03-24T00:53:46Z</dcterms:created>
  <dcterms:modified xsi:type="dcterms:W3CDTF">2009-03-24T01:27:07Z</dcterms:modified>
</cp:coreProperties>
</file>